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2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5" r:id="rId7"/>
    <p:sldId id="266" r:id="rId8"/>
    <p:sldId id="263" r:id="rId9"/>
    <p:sldId id="264" r:id="rId10"/>
  </p:sldIdLst>
  <p:sldSz cx="14630400" cy="8229600"/>
  <p:notesSz cx="8229600" cy="14630400"/>
  <p:embeddedFontLst>
    <p:embeddedFont>
      <p:font typeface="Book Antiqua" panose="02040602050305030304" pitchFamily="18" charset="0"/>
      <p:regular r:id="rId12"/>
      <p:bold r:id="rId13"/>
      <p:italic r:id="rId14"/>
      <p:boldItalic r:id="rId15"/>
    </p:embeddedFont>
    <p:embeddedFont>
      <p:font typeface="Corbel" panose="020B0503020204020204" pitchFamily="34" charset="0"/>
      <p:regular r:id="rId16"/>
      <p:bold r:id="rId17"/>
      <p:italic r:id="rId18"/>
      <p:boldItalic r:id="rId19"/>
    </p:embeddedFont>
    <p:embeddedFont>
      <p:font typeface="Raleway Medium" pitchFamily="2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01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F317-68F7-E49E-504F-8BAF1FEE9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CF408B-902D-58D4-1515-A857D85FB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429E6E-2AD7-8A41-B068-D7EBDA8AD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118B0-5625-7102-FC96-DFD166864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95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F317-68F7-E49E-504F-8BAF1FEE9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CF408B-902D-58D4-1515-A857D85FB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429E6E-2AD7-8A41-B068-D7EBDA8AD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118B0-5625-7102-FC96-DFD166864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8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55320" y="-5715"/>
            <a:ext cx="6017894" cy="8235316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4081" y="1656082"/>
            <a:ext cx="10289546" cy="3139439"/>
          </a:xfrm>
        </p:spPr>
        <p:txBody>
          <a:bodyPr anchor="b">
            <a:normAutofit/>
          </a:bodyPr>
          <a:lstStyle>
            <a:lvl1pPr algn="r">
              <a:defRPr sz="72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8453" y="4795520"/>
            <a:ext cx="8385174" cy="1666241"/>
          </a:xfrm>
        </p:spPr>
        <p:txBody>
          <a:bodyPr anchor="t">
            <a:normAutofit/>
          </a:bodyPr>
          <a:lstStyle>
            <a:lvl1pPr marL="0" indent="0" algn="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98894" y="7059931"/>
            <a:ext cx="5188853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47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4" y="5679438"/>
            <a:ext cx="12022453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6321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1174" y="6359524"/>
            <a:ext cx="12022453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6211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822960"/>
            <a:ext cx="12022453" cy="3657600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5" y="5212080"/>
            <a:ext cx="12022456" cy="17373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745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18334" y="103562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72110" y="338327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855" y="822961"/>
            <a:ext cx="10788014" cy="3291839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924174" y="4114799"/>
            <a:ext cx="10239378" cy="457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6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212080"/>
            <a:ext cx="12022453" cy="17373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3618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6" y="3970297"/>
            <a:ext cx="12022451" cy="1762560"/>
          </a:xfrm>
        </p:spPr>
        <p:txBody>
          <a:bodyPr anchor="b">
            <a:normAutofit/>
          </a:bodyPr>
          <a:lstStyle>
            <a:lvl1pPr algn="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732857"/>
            <a:ext cx="12022452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218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18334" y="103562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72110" y="338327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855" y="822961"/>
            <a:ext cx="10788014" cy="3291839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81176" y="4663440"/>
            <a:ext cx="12022452" cy="10668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730240"/>
            <a:ext cx="12022452" cy="121920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1595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6" y="822961"/>
            <a:ext cx="12022454" cy="327279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81175" y="4206240"/>
            <a:ext cx="12022456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212080"/>
            <a:ext cx="12022456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869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6925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79187" y="822960"/>
            <a:ext cx="2124443" cy="6126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1175" y="822960"/>
            <a:ext cx="9623690" cy="612648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7736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21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73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42228" y="7040558"/>
            <a:ext cx="66140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5299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054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446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4778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229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312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736" y="3200399"/>
            <a:ext cx="10716896" cy="2532458"/>
          </a:xfrm>
        </p:spPr>
        <p:txBody>
          <a:bodyPr anchor="b"/>
          <a:lstStyle>
            <a:lvl1pPr algn="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6733" y="5732857"/>
            <a:ext cx="10716898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703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4" y="822961"/>
            <a:ext cx="12022456" cy="21031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3200400"/>
            <a:ext cx="5874066" cy="374904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160"/>
            </a:lvl1pPr>
            <a:lvl2pPr>
              <a:buClr>
                <a:schemeClr val="accent1">
                  <a:lumMod val="75000"/>
                </a:schemeClr>
              </a:buClr>
              <a:defRPr sz="1920"/>
            </a:lvl2pPr>
            <a:lvl3pPr>
              <a:buClr>
                <a:schemeClr val="accent1">
                  <a:lumMod val="75000"/>
                </a:schemeClr>
              </a:buClr>
              <a:defRPr sz="1680"/>
            </a:lvl3pPr>
            <a:lvl4pPr>
              <a:buClr>
                <a:schemeClr val="accent1">
                  <a:lumMod val="75000"/>
                </a:schemeClr>
              </a:buClr>
              <a:defRPr sz="1440"/>
            </a:lvl4pPr>
            <a:lvl5pPr>
              <a:buClr>
                <a:schemeClr val="accent1">
                  <a:lumMod val="75000"/>
                </a:schemeClr>
              </a:buCl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9561" y="3200400"/>
            <a:ext cx="5874067" cy="374904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160"/>
            </a:lvl1pPr>
            <a:lvl2pPr>
              <a:buClr>
                <a:schemeClr val="accent1">
                  <a:lumMod val="75000"/>
                </a:schemeClr>
              </a:buClr>
              <a:defRPr sz="1920"/>
            </a:lvl2pPr>
            <a:lvl3pPr>
              <a:buClr>
                <a:schemeClr val="accent1">
                  <a:lumMod val="75000"/>
                </a:schemeClr>
              </a:buClr>
              <a:defRPr sz="1680"/>
            </a:lvl3pPr>
            <a:lvl4pPr>
              <a:buClr>
                <a:schemeClr val="accent1">
                  <a:lumMod val="75000"/>
                </a:schemeClr>
              </a:buClr>
              <a:defRPr sz="1440"/>
            </a:lvl4pPr>
            <a:lvl5pPr>
              <a:buClr>
                <a:schemeClr val="accent1">
                  <a:lumMod val="75000"/>
                </a:schemeClr>
              </a:buCl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258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615" y="3190240"/>
            <a:ext cx="552862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3" y="4002405"/>
            <a:ext cx="5874067" cy="2947034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160"/>
            </a:lvl1pPr>
            <a:lvl2pPr>
              <a:buClr>
                <a:schemeClr val="accent1">
                  <a:lumMod val="75000"/>
                </a:schemeClr>
              </a:buClr>
              <a:defRPr sz="1920"/>
            </a:lvl2pPr>
            <a:lvl3pPr>
              <a:buClr>
                <a:schemeClr val="accent1">
                  <a:lumMod val="75000"/>
                </a:schemeClr>
              </a:buClr>
              <a:defRPr sz="1680"/>
            </a:lvl3pPr>
            <a:lvl4pPr>
              <a:buClr>
                <a:schemeClr val="accent1">
                  <a:lumMod val="75000"/>
                </a:schemeClr>
              </a:buClr>
              <a:defRPr sz="1440"/>
            </a:lvl4pPr>
            <a:lvl5pPr>
              <a:buClr>
                <a:schemeClr val="accent1">
                  <a:lumMod val="75000"/>
                </a:schemeClr>
              </a:buCl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6585" y="3200400"/>
            <a:ext cx="55470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29561" y="4002405"/>
            <a:ext cx="5874067" cy="2947034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160"/>
            </a:lvl1pPr>
            <a:lvl2pPr>
              <a:buClr>
                <a:schemeClr val="accent1">
                  <a:lumMod val="75000"/>
                </a:schemeClr>
              </a:buClr>
              <a:defRPr sz="1920"/>
            </a:lvl2pPr>
            <a:lvl3pPr>
              <a:buClr>
                <a:schemeClr val="accent1">
                  <a:lumMod val="75000"/>
                </a:schemeClr>
              </a:buClr>
              <a:defRPr sz="1680"/>
            </a:lvl3pPr>
            <a:lvl4pPr>
              <a:buClr>
                <a:schemeClr val="accent1">
                  <a:lumMod val="75000"/>
                </a:schemeClr>
              </a:buClr>
              <a:defRPr sz="1440"/>
            </a:lvl4pPr>
            <a:lvl5pPr>
              <a:buClr>
                <a:schemeClr val="accent1">
                  <a:lumMod val="75000"/>
                </a:schemeClr>
              </a:buCl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952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796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624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1920240"/>
            <a:ext cx="4258945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4440" y="822960"/>
            <a:ext cx="7489188" cy="6126481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1175" y="3566160"/>
            <a:ext cx="4258945" cy="2194560"/>
          </a:xfrm>
        </p:spPr>
        <p:txBody>
          <a:bodyPr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558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9269" y="2103119"/>
            <a:ext cx="6511390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3618" y="1097280"/>
            <a:ext cx="3937169" cy="54864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9269" y="3749039"/>
            <a:ext cx="6511390" cy="219456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289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80975" y="1"/>
            <a:ext cx="2924176" cy="82296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822961"/>
            <a:ext cx="12022456" cy="21031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2" y="3200400"/>
            <a:ext cx="12022456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79187" y="7059931"/>
            <a:ext cx="13716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6736" y="7059931"/>
            <a:ext cx="850101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42228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6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3" r:id="rId20"/>
    <p:sldLayoutId id="2147483734" r:id="rId21"/>
    <p:sldLayoutId id="2147483735" r:id="rId22"/>
    <p:sldLayoutId id="2147483737" r:id="rId23"/>
    <p:sldLayoutId id="2147483738" r:id="rId24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8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1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2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513742" y="5478368"/>
            <a:ext cx="12310542" cy="865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chemeClr val="tx2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presentation outlines the design and development of a conversational chatbot powered by Dialogflow to provide users with convenient access to information and services offered by Saylani Welfare.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513742" y="6308020"/>
            <a:ext cx="365983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chemeClr val="tx2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Presented By: Ahmed Raza</a:t>
            </a:r>
            <a:endParaRPr lang="en-US" sz="19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87768-FA9E-6F1A-ECFE-D745CC81E281}"/>
              </a:ext>
            </a:extLst>
          </p:cNvPr>
          <p:cNvSpPr txBox="1"/>
          <p:nvPr/>
        </p:nvSpPr>
        <p:spPr>
          <a:xfrm>
            <a:off x="2373067" y="2545575"/>
            <a:ext cx="988426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2"/>
                </a:solidFill>
                <a:latin typeface="Book Antiqua" panose="02040602050305030304" pitchFamily="18" charset="0"/>
              </a:rPr>
              <a:t>SMIT Chatbot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A6465-D614-E638-B258-EDB441F3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884" y="160488"/>
            <a:ext cx="7098632" cy="19313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6320" y="2384937"/>
            <a:ext cx="6837759" cy="836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66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Objectives</a:t>
            </a:r>
            <a:endParaRPr lang="en-US" sz="6600" b="1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581505" y="41068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40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Saylani Roti Bank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527690" y="4651421"/>
            <a:ext cx="553259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chatbot will provide information about the Roti Bank's operations and donation procedures, enabling users to easily access vital information and make contributions.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743584" y="4106829"/>
            <a:ext cx="34847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40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Saylani Mass IT Training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677745" y="4639389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chatbot will streamline the student registration process for the Mass IT Training program, providing users with a user-friendly interface to access course details, register, and submit their information.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039" y="1110383"/>
            <a:ext cx="4428223" cy="60742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313328" y="833930"/>
            <a:ext cx="5873115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Chatbot Key Features</a:t>
            </a:r>
            <a:endParaRPr lang="en-US" sz="4100" dirty="0">
              <a:solidFill>
                <a:schemeClr val="accent2"/>
              </a:solidFill>
            </a:endParaRPr>
          </a:p>
        </p:txBody>
      </p:sp>
      <p:sp>
        <p:nvSpPr>
          <p:cNvPr id="5" name="Shape 1"/>
          <p:cNvSpPr/>
          <p:nvPr/>
        </p:nvSpPr>
        <p:spPr>
          <a:xfrm>
            <a:off x="1525429" y="1814393"/>
            <a:ext cx="3633311" cy="5604867"/>
          </a:xfrm>
          <a:prstGeom prst="roundRect">
            <a:avLst>
              <a:gd name="adj" fmla="val 969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2038111" y="2013705"/>
            <a:ext cx="260794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Roti Bank Module</a:t>
            </a:r>
            <a:endParaRPr lang="en-US" sz="2050" dirty="0">
              <a:solidFill>
                <a:schemeClr val="accent2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631115" y="2480743"/>
            <a:ext cx="3163967" cy="187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Provides information about the Roti Bank's purpose, operations, and how users can avail services.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631115" y="4439797"/>
            <a:ext cx="3163967" cy="112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Facilitates inquiries about donation processes.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631115" y="5648043"/>
            <a:ext cx="3163967" cy="1501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Answers frequently asked questions about operating locations, meal schedules, etc.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5370114" y="1814392"/>
            <a:ext cx="3633311" cy="5604867"/>
          </a:xfrm>
          <a:prstGeom prst="roundRect">
            <a:avLst>
              <a:gd name="adj" fmla="val 969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Text 7"/>
          <p:cNvSpPr/>
          <p:nvPr/>
        </p:nvSpPr>
        <p:spPr>
          <a:xfrm>
            <a:off x="5471260" y="2049066"/>
            <a:ext cx="3438068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Mass IT Training Module</a:t>
            </a:r>
            <a:endParaRPr lang="en-US" sz="2050" dirty="0">
              <a:solidFill>
                <a:schemeClr val="accent2"/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5471260" y="2726971"/>
            <a:ext cx="3163967" cy="112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Offers information about the IT training program and available courses.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5455284" y="3809054"/>
            <a:ext cx="3163967" cy="112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Provides guidance on registration requirements.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5455284" y="4696505"/>
            <a:ext cx="3163967" cy="187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Accepts and stores student registration details, such as name, contact information, and course preference.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375" y="765453"/>
            <a:ext cx="6439376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Conversation Flow Design</a:t>
            </a:r>
            <a:endParaRPr lang="en-US" sz="3750" dirty="0">
              <a:solidFill>
                <a:schemeClr val="accent2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375" y="1688068"/>
            <a:ext cx="539234" cy="53923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ext 1"/>
          <p:cNvSpPr/>
          <p:nvPr/>
        </p:nvSpPr>
        <p:spPr>
          <a:xfrm>
            <a:off x="6241375" y="2442924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Intents</a:t>
            </a:r>
            <a:endParaRPr lang="en-US" sz="1850" dirty="0">
              <a:solidFill>
                <a:schemeClr val="accent2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241375" y="2871907"/>
            <a:ext cx="3655219" cy="1035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Define specific user requests, such as "What is Roti Bank?" or "How to register for Mass IT Training?"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087" y="1688068"/>
            <a:ext cx="539234" cy="53923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 3"/>
          <p:cNvSpPr/>
          <p:nvPr/>
        </p:nvSpPr>
        <p:spPr>
          <a:xfrm>
            <a:off x="10220087" y="2442924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Responses</a:t>
            </a:r>
            <a:endParaRPr lang="en-US" sz="1850" dirty="0">
              <a:solidFill>
                <a:schemeClr val="accent2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10220087" y="2871907"/>
            <a:ext cx="3655338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Create informative and tailored responses based on the user's intent, drawing information from the Saylani website.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375" y="4899660"/>
            <a:ext cx="539234" cy="53923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Text 5"/>
          <p:cNvSpPr/>
          <p:nvPr/>
        </p:nvSpPr>
        <p:spPr>
          <a:xfrm>
            <a:off x="6241375" y="5654516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Entities</a:t>
            </a:r>
            <a:endParaRPr lang="en-US" sz="1850" dirty="0">
              <a:solidFill>
                <a:schemeClr val="accent2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6241375" y="6083498"/>
            <a:ext cx="3655219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Define specific pieces of information that can be extracted from user input, such as donation type, location, or course preference.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660" y="1790700"/>
            <a:ext cx="4069080" cy="4648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010608" y="867188"/>
            <a:ext cx="6994088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Collection and Storage</a:t>
            </a:r>
            <a:endParaRPr lang="en-US" sz="3650" dirty="0">
              <a:solidFill>
                <a:schemeClr val="accent2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2218373" y="1781175"/>
            <a:ext cx="253591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Student Registration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2218373" y="2201347"/>
            <a:ext cx="6186130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Collect student registration data, including name, contact information, and course preference, through the chatbot interface.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2218373" y="3849410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Storage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5" name="Text 11"/>
          <p:cNvSpPr/>
          <p:nvPr/>
        </p:nvSpPr>
        <p:spPr>
          <a:xfrm>
            <a:off x="2218373" y="4269581"/>
            <a:ext cx="6186130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Store collected registration data securely in a database using webhook fulfillment. Firebase or Google Sheets can be utilized if a backend is not available.</a:t>
            </a:r>
            <a:endParaRPr lang="en-US" sz="1650" dirty="0"/>
          </a:p>
        </p:txBody>
      </p:sp>
      <p:sp>
        <p:nvSpPr>
          <p:cNvPr id="19" name="Text 15"/>
          <p:cNvSpPr/>
          <p:nvPr/>
        </p:nvSpPr>
        <p:spPr>
          <a:xfrm>
            <a:off x="2218373" y="5917644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Notification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20" name="Text 16"/>
          <p:cNvSpPr/>
          <p:nvPr/>
        </p:nvSpPr>
        <p:spPr>
          <a:xfrm>
            <a:off x="2218373" y="6337816"/>
            <a:ext cx="6186130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Send automated email and phone notifications to registered students, confirming their registration and providing relevant information.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2B7D4-70A6-38F7-C674-23CEBA39B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637953A-F11A-8767-5ADD-8EEF67C9D6D4}"/>
              </a:ext>
            </a:extLst>
          </p:cNvPr>
          <p:cNvSpPr/>
          <p:nvPr/>
        </p:nvSpPr>
        <p:spPr>
          <a:xfrm>
            <a:off x="4707799" y="370164"/>
            <a:ext cx="6393895" cy="1014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</a:rPr>
              <a:t>Website Integration</a:t>
            </a:r>
            <a:endParaRPr lang="en-US" sz="5400" dirty="0">
              <a:solidFill>
                <a:schemeClr val="accent2"/>
              </a:solidFill>
            </a:endParaRPr>
          </a:p>
        </p:txBody>
      </p:sp>
      <p:pic>
        <p:nvPicPr>
          <p:cNvPr id="5" name="web">
            <a:hlinkClick r:id="" action="ppaction://media"/>
            <a:extLst>
              <a:ext uri="{FF2B5EF4-FFF2-40B4-BE49-F238E27FC236}">
                <a16:creationId xmlns:a16="http://schemas.microsoft.com/office/drawing/2014/main" id="{B846C15F-D2A2-E2BA-A968-B0CB8FBD6F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1569" y="1114425"/>
            <a:ext cx="10668000" cy="6000750"/>
          </a:xfrm>
          <a:prstGeom prst="roundRect">
            <a:avLst>
              <a:gd name="adj" fmla="val 7043"/>
            </a:avLst>
          </a:prstGeom>
          <a:ln w="28575"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8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2B7D4-70A6-38F7-C674-23CEBA39B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637953A-F11A-8767-5ADD-8EEF67C9D6D4}"/>
              </a:ext>
            </a:extLst>
          </p:cNvPr>
          <p:cNvSpPr/>
          <p:nvPr/>
        </p:nvSpPr>
        <p:spPr>
          <a:xfrm>
            <a:off x="2457895" y="343125"/>
            <a:ext cx="10223390" cy="1014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</a:rPr>
              <a:t>Facebook and WhatsApp Integration</a:t>
            </a:r>
            <a:endParaRPr lang="en-US" sz="5400" dirty="0">
              <a:solidFill>
                <a:schemeClr val="accent2"/>
              </a:solidFill>
            </a:endParaRPr>
          </a:p>
        </p:txBody>
      </p:sp>
      <p:pic>
        <p:nvPicPr>
          <p:cNvPr id="2" name="wa">
            <a:hlinkClick r:id="" action="ppaction://media"/>
            <a:extLst>
              <a:ext uri="{FF2B5EF4-FFF2-40B4-BE49-F238E27FC236}">
                <a16:creationId xmlns:a16="http://schemas.microsoft.com/office/drawing/2014/main" id="{E30062C3-1ABB-C867-24D9-6BE479A19E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49115" y="1130969"/>
            <a:ext cx="3151340" cy="7002378"/>
          </a:xfrm>
          <a:prstGeom prst="roundRect">
            <a:avLst>
              <a:gd name="adj" fmla="val 7043"/>
            </a:avLst>
          </a:prstGeom>
          <a:ln w="28575"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" name="fb">
            <a:hlinkClick r:id="" action="ppaction://media"/>
            <a:extLst>
              <a:ext uri="{FF2B5EF4-FFF2-40B4-BE49-F238E27FC236}">
                <a16:creationId xmlns:a16="http://schemas.microsoft.com/office/drawing/2014/main" id="{20FCA05F-9782-834E-A00B-4ADCF7A282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57801" y="1800225"/>
            <a:ext cx="9016599" cy="5071837"/>
          </a:xfrm>
          <a:prstGeom prst="roundRect">
            <a:avLst>
              <a:gd name="adj" fmla="val 7043"/>
            </a:avLst>
          </a:prstGeom>
          <a:ln w="28575"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364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0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04070" y="599159"/>
            <a:ext cx="5736908" cy="576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Deployment and Access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1412197" y="1728668"/>
            <a:ext cx="3689985" cy="684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5350" dirty="0">
              <a:solidFill>
                <a:schemeClr val="accent2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2104070" y="2672834"/>
            <a:ext cx="230612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Deployment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412197" y="3085505"/>
            <a:ext cx="3689985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Deploy the chatbot on a cloud platform like Vercel, Netlify, Railway, or Render for accessibility and scalability.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413412" y="1728668"/>
            <a:ext cx="3689985" cy="684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5350" dirty="0">
              <a:solidFill>
                <a:schemeClr val="accent2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6105284" y="2672834"/>
            <a:ext cx="230612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Code Hosting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5413412" y="3085505"/>
            <a:ext cx="3689985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Upload the chatbot code to GitHub for version control, collaboration, and open-source contributions.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3412805" y="5139571"/>
            <a:ext cx="3689985" cy="684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5350" dirty="0">
              <a:solidFill>
                <a:schemeClr val="accent2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104677" y="6083737"/>
            <a:ext cx="230612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Replit Integration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3412805" y="6496407"/>
            <a:ext cx="3689985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Share the chatbot code on Replit, a popular online coding environment, for easy access and experimentation.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28800" y="2984540"/>
            <a:ext cx="1097280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en-US" sz="8600" b="1" dirty="0">
                <a:solidFill>
                  <a:schemeClr val="accent2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THANK YOU</a:t>
            </a:r>
            <a:endParaRPr lang="en-US" sz="86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8498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chemeClr val="accent2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 watching this presentation</a:t>
            </a:r>
            <a:endParaRPr lang="en-US" sz="19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48</TotalTime>
  <Words>416</Words>
  <Application>Microsoft Office PowerPoint</Application>
  <PresentationFormat>Custom</PresentationFormat>
  <Paragraphs>54</Paragraphs>
  <Slides>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Book Antiqua</vt:lpstr>
      <vt:lpstr>Corbel</vt:lpstr>
      <vt:lpstr>Raleway Medium</vt:lpstr>
      <vt:lpstr>Comfortaa Bold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Raza</cp:lastModifiedBy>
  <cp:revision>7</cp:revision>
  <dcterms:created xsi:type="dcterms:W3CDTF">2025-01-25T17:17:03Z</dcterms:created>
  <dcterms:modified xsi:type="dcterms:W3CDTF">2025-01-26T16:52:50Z</dcterms:modified>
</cp:coreProperties>
</file>